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4" r:id="rId2"/>
    <p:sldId id="325" r:id="rId3"/>
    <p:sldId id="326" r:id="rId4"/>
    <p:sldId id="327" r:id="rId5"/>
    <p:sldId id="331" r:id="rId6"/>
    <p:sldId id="332" r:id="rId7"/>
    <p:sldId id="333" r:id="rId8"/>
    <p:sldId id="334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</p:sldIdLst>
  <p:sldSz cx="9906000" cy="6858000" type="A4"/>
  <p:notesSz cx="7010400" cy="9296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CC0014"/>
    <a:srgbClr val="D00014"/>
    <a:srgbClr val="DF1A22"/>
    <a:srgbClr val="E60012"/>
    <a:srgbClr val="FFFFFF"/>
    <a:srgbClr val="800000"/>
    <a:srgbClr val="000000"/>
    <a:srgbClr val="D96581"/>
    <a:srgbClr val="ED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60" autoAdjust="0"/>
  </p:normalViewPr>
  <p:slideViewPr>
    <p:cSldViewPr snapToGrid="0">
      <p:cViewPr varScale="1">
        <p:scale>
          <a:sx n="112" d="100"/>
          <a:sy n="112" d="100"/>
        </p:scale>
        <p:origin x="90" y="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810" y="-8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F7CB1CA-F2A3-4935-8338-EF5BD7C5A308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FE8EDEA-482F-4F69-81C8-C80F2167B7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80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19F712A-B526-4860-B9FB-C57495F7EC81}" type="datetimeFigureOut">
              <a:rPr lang="zh-CN" altLang="en-US" smtClean="0"/>
              <a:pPr/>
              <a:t>2015/7/29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67B7A0-42D6-425E-BF17-0226A10181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07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6733" y="572687"/>
            <a:ext cx="3101283" cy="384442"/>
          </a:xfrm>
          <a:prstGeom prst="rect">
            <a:avLst/>
          </a:prstGeom>
        </p:spPr>
        <p:txBody>
          <a:bodyPr/>
          <a:lstStyle>
            <a:lvl1pPr>
              <a:buNone/>
              <a:defRPr sz="1800" b="0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作者，日期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3515190" y="972915"/>
            <a:ext cx="5889467" cy="384442"/>
          </a:xfrm>
          <a:prstGeom prst="rect">
            <a:avLst/>
          </a:prstGeom>
        </p:spPr>
        <p:txBody>
          <a:bodyPr/>
          <a:lstStyle>
            <a:lvl1pPr>
              <a:buNone/>
              <a:defRPr sz="32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en-US" altLang="zh-CN" dirty="0" smtClean="0"/>
              <a:t>PPT</a:t>
            </a:r>
            <a:r>
              <a:rPr lang="zh-CN" altLang="en-US" dirty="0" smtClean="0"/>
              <a:t>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1541" y="1255790"/>
            <a:ext cx="9047019" cy="494845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第一章 此处输入章节标题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495300" y="454105"/>
            <a:ext cx="7522080" cy="409026"/>
          </a:xfrm>
          <a:prstGeom prst="rect">
            <a:avLst/>
          </a:prstGeom>
        </p:spPr>
        <p:txBody>
          <a:bodyPr/>
          <a:lstStyle>
            <a:lvl1pPr algn="l">
              <a:defRPr sz="25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今天主要讨论的议题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1543" y="444500"/>
            <a:ext cx="7739511" cy="635000"/>
          </a:xfrm>
          <a:prstGeom prst="rect">
            <a:avLst/>
          </a:prstGeom>
        </p:spPr>
        <p:txBody>
          <a:bodyPr/>
          <a:lstStyle>
            <a:lvl1pPr>
              <a:buNone/>
              <a:defRPr sz="16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标题范例，点击此处编辑，标题不允许超过两行文字，且不允许超出此文本框。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1541" y="1371600"/>
            <a:ext cx="8984192" cy="4622800"/>
          </a:xfrm>
          <a:prstGeom prst="rect">
            <a:avLst/>
          </a:prstGeo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zh-CN" altLang="en-US" dirty="0" smtClean="0"/>
              <a:t>副标题范例</a:t>
            </a:r>
          </a:p>
        </p:txBody>
      </p:sp>
      <p:sp>
        <p:nvSpPr>
          <p:cNvPr id="10" name="Text Placeholder 2"/>
          <p:cNvSpPr>
            <a:spLocks noGrp="1"/>
          </p:cNvSpPr>
          <p:nvPr userDrawn="1"/>
        </p:nvSpPr>
        <p:spPr>
          <a:xfrm>
            <a:off x="460904" y="1581150"/>
            <a:ext cx="8984192" cy="46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416737" y="5272874"/>
            <a:ext cx="7137745" cy="63500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b="1" dirty="0" smtClean="0">
                <a:solidFill>
                  <a:srgbClr val="CC0014"/>
                </a:solidFill>
                <a:latin typeface="微软雅黑" pitchFamily="34" charset="-122"/>
                <a:ea typeface="微软雅黑" pitchFamily="34" charset="-122"/>
              </a:rPr>
              <a:t>此处输入章节标题</a:t>
            </a:r>
            <a:endParaRPr lang="zh-CN" altLang="en-US" sz="2800" b="1" dirty="0">
              <a:solidFill>
                <a:srgbClr val="CC001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2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1083308" y="3144972"/>
            <a:ext cx="7761590" cy="6350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800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b="1" dirty="0" smtClean="0">
                <a:solidFill>
                  <a:srgbClr val="CC0014"/>
                </a:solidFill>
                <a:latin typeface="微软雅黑" pitchFamily="34" charset="-122"/>
                <a:ea typeface="微软雅黑" pitchFamily="34" charset="-122"/>
              </a:rPr>
              <a:t>此处输入章节标题</a:t>
            </a:r>
            <a:endParaRPr lang="zh-CN" altLang="en-US" sz="2800" b="1" dirty="0">
              <a:solidFill>
                <a:srgbClr val="CC001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1543" y="444500"/>
            <a:ext cx="8048625" cy="635000"/>
          </a:xfrm>
          <a:prstGeom prst="rect">
            <a:avLst/>
          </a:prstGeom>
        </p:spPr>
        <p:txBody>
          <a:bodyPr/>
          <a:lstStyle>
            <a:lvl1pPr>
              <a:buNone/>
              <a:defRPr sz="16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标题范例，点击此处编辑，标题不允许超过两行文字，且不允许超出此文本框。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481543" y="1273178"/>
            <a:ext cx="8100219" cy="478631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defRPr sz="12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江烈 </a:t>
            </a:r>
            <a:r>
              <a:rPr lang="en-US" altLang="zh-CN" dirty="0" smtClean="0"/>
              <a:t>2013-05-14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Hedwig</a:t>
            </a:r>
            <a:r>
              <a:rPr lang="zh-CN" altLang="en-US" dirty="0" smtClean="0"/>
              <a:t>架构及原理简介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3001" y="424829"/>
            <a:ext cx="7137745" cy="635000"/>
          </a:xfrm>
        </p:spPr>
        <p:txBody>
          <a:bodyPr/>
          <a:lstStyle/>
          <a:p>
            <a:r>
              <a:rPr lang="en-US" dirty="0" smtClean="0"/>
              <a:t>Software load balance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90832" y="1423207"/>
            <a:ext cx="495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Round Robin Balancer</a:t>
            </a:r>
            <a:endParaRPr lang="zh-CN" altLang="en-US" dirty="0" smtClean="0"/>
          </a:p>
          <a:p>
            <a:r>
              <a:rPr lang="en-US" dirty="0" smtClean="0"/>
              <a:t>Weighted Round Robin Balancer</a:t>
            </a:r>
            <a:endParaRPr lang="zh-CN" altLang="en-US" dirty="0" smtClean="0"/>
          </a:p>
          <a:p>
            <a:r>
              <a:rPr lang="en-US" dirty="0" smtClean="0"/>
              <a:t>Consistent Hash Balancer</a:t>
            </a:r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3001" y="424829"/>
            <a:ext cx="7137745" cy="635000"/>
          </a:xfrm>
        </p:spPr>
        <p:txBody>
          <a:bodyPr/>
          <a:lstStyle/>
          <a:p>
            <a:r>
              <a:rPr lang="en-US" dirty="0" smtClean="0"/>
              <a:t>Service Node Status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245" y="1346799"/>
            <a:ext cx="6426200" cy="354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672859" y="4846463"/>
            <a:ext cx="8988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com.yihaodian.architecture.hedwig.common.util.RelivePolicy</a:t>
            </a:r>
            <a:endParaRPr lang="en-US" dirty="0" smtClean="0"/>
          </a:p>
          <a:p>
            <a:r>
              <a:rPr lang="en-US" altLang="zh-CN" dirty="0" smtClean="0"/>
              <a:t>Hedwig 0.1.1-snapshot</a:t>
            </a:r>
            <a:r>
              <a:rPr lang="en-US" dirty="0" smtClean="0"/>
              <a:t> policy: invoke * node weighted/total weighted /10</a:t>
            </a:r>
            <a:endParaRPr lang="zh-CN" altLang="en-US" dirty="0" smtClean="0"/>
          </a:p>
          <a:p>
            <a:r>
              <a:rPr lang="en-US" altLang="zh-CN" dirty="0" smtClean="0"/>
              <a:t>Hedwig 0.1.2-snapshot</a:t>
            </a:r>
            <a:r>
              <a:rPr lang="en-US" dirty="0" smtClean="0"/>
              <a:t> policy: Can’t  describe by a simple formula, threshold 100tps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3001" y="424829"/>
            <a:ext cx="7137745" cy="635000"/>
          </a:xfrm>
        </p:spPr>
        <p:txBody>
          <a:bodyPr/>
          <a:lstStyle/>
          <a:p>
            <a:r>
              <a:rPr lang="en-US" dirty="0" err="1" smtClean="0"/>
              <a:t>Sharding</a:t>
            </a:r>
            <a:r>
              <a:rPr lang="en-US" dirty="0" smtClean="0"/>
              <a:t> / group</a:t>
            </a:r>
            <a:endParaRPr lang="zh-CN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434" y="1193920"/>
            <a:ext cx="7767638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881" y="4131993"/>
            <a:ext cx="8108950" cy="21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3001" y="424829"/>
            <a:ext cx="7137745" cy="635000"/>
          </a:xfrm>
        </p:spPr>
        <p:txBody>
          <a:bodyPr/>
          <a:lstStyle/>
          <a:p>
            <a:r>
              <a:rPr lang="en-US" dirty="0" smtClean="0"/>
              <a:t>Service switcher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250" y="1469815"/>
            <a:ext cx="9239070" cy="3498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27620" y="2943742"/>
            <a:ext cx="7137745" cy="635000"/>
          </a:xfrm>
        </p:spPr>
        <p:txBody>
          <a:bodyPr/>
          <a:lstStyle/>
          <a:p>
            <a:r>
              <a:rPr lang="en-US" dirty="0" smtClean="0"/>
              <a:t>Request life cycle monitor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5748" y="433455"/>
            <a:ext cx="7137745" cy="635000"/>
          </a:xfrm>
        </p:spPr>
        <p:txBody>
          <a:bodyPr/>
          <a:lstStyle/>
          <a:p>
            <a:r>
              <a:rPr lang="en-US" altLang="zh-CN" dirty="0" smtClean="0"/>
              <a:t>Request Count Monitor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194" y="1390201"/>
            <a:ext cx="6284912" cy="454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5748" y="433455"/>
            <a:ext cx="7137745" cy="635000"/>
          </a:xfrm>
        </p:spPr>
        <p:txBody>
          <a:bodyPr/>
          <a:lstStyle/>
          <a:p>
            <a:r>
              <a:rPr lang="en-US" dirty="0" smtClean="0"/>
              <a:t>Average Response Time Monitor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351" y="1194430"/>
            <a:ext cx="6205538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5748" y="433455"/>
            <a:ext cx="7137745" cy="635000"/>
          </a:xfrm>
        </p:spPr>
        <p:txBody>
          <a:bodyPr/>
          <a:lstStyle/>
          <a:p>
            <a:r>
              <a:rPr lang="en-US" dirty="0" smtClean="0"/>
              <a:t>Success Rate Monitor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174" y="1381575"/>
            <a:ext cx="7980362" cy="454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5748" y="433455"/>
            <a:ext cx="7137745" cy="635000"/>
          </a:xfrm>
        </p:spPr>
        <p:txBody>
          <a:bodyPr/>
          <a:lstStyle/>
          <a:p>
            <a:r>
              <a:rPr lang="en-US" dirty="0" smtClean="0"/>
              <a:t>Load Balance Monitor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263" y="1251909"/>
            <a:ext cx="8242300" cy="445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5748" y="433455"/>
            <a:ext cx="7137745" cy="635000"/>
          </a:xfrm>
        </p:spPr>
        <p:txBody>
          <a:bodyPr/>
          <a:lstStyle/>
          <a:p>
            <a:r>
              <a:rPr lang="en-US" dirty="0" smtClean="0"/>
              <a:t>Future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04568" y="1534873"/>
            <a:ext cx="4953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Massive </a:t>
            </a:r>
            <a:r>
              <a:rPr lang="en-US" dirty="0" smtClean="0"/>
              <a:t>data storage 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Storm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Transport Layer Protocol</a:t>
            </a:r>
          </a:p>
          <a:p>
            <a:r>
              <a:rPr lang="en-US" altLang="zh-CN" dirty="0" smtClean="0"/>
              <a:t>	TCP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UDP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SCTP</a:t>
            </a:r>
          </a:p>
          <a:p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en-US" dirty="0" smtClean="0"/>
              <a:t>From Alarm  to Forecast</a:t>
            </a:r>
          </a:p>
          <a:p>
            <a:endParaRPr lang="zh-CN" altLang="en-US" dirty="0" smtClean="0"/>
          </a:p>
          <a:p>
            <a:r>
              <a:rPr lang="en-US" dirty="0" smtClean="0"/>
              <a:t>Capacity planning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Cross Language</a:t>
            </a:r>
          </a:p>
          <a:p>
            <a:r>
              <a:rPr lang="en-US" altLang="zh-CN" dirty="0" smtClean="0"/>
              <a:t>	Base64,Thrift,protobuf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中文名：江烈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英文名：</a:t>
            </a:r>
            <a:r>
              <a:rPr lang="en-US" altLang="zh-CN" dirty="0" smtClean="0">
                <a:solidFill>
                  <a:schemeClr val="tx1"/>
                </a:solidFill>
              </a:rPr>
              <a:t>Archer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爱好：最近喜欢攀岩和特技风筝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SOA</a:t>
            </a:r>
            <a:r>
              <a:rPr lang="zh-CN" altLang="en-US" dirty="0" smtClean="0">
                <a:solidFill>
                  <a:schemeClr val="tx1"/>
                </a:solidFill>
              </a:rPr>
              <a:t>团队：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江烈 </a:t>
            </a:r>
            <a:r>
              <a:rPr lang="en-US" altLang="zh-CN" dirty="0" smtClean="0">
                <a:solidFill>
                  <a:schemeClr val="tx1"/>
                </a:solidFill>
              </a:rPr>
              <a:t>Hedwig owner</a:t>
            </a:r>
          </a:p>
          <a:p>
            <a:pPr>
              <a:buNone/>
            </a:pPr>
            <a:r>
              <a:rPr lang="zh-CN" altLang="en-US" dirty="0">
                <a:solidFill>
                  <a:schemeClr val="tx1"/>
                </a:solidFill>
              </a:rPr>
              <a:t>张晋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Jumper owner</a:t>
            </a:r>
          </a:p>
          <a:p>
            <a:pPr>
              <a:buNone/>
            </a:pPr>
            <a:r>
              <a:rPr lang="zh-CN" altLang="en-US" dirty="0">
                <a:solidFill>
                  <a:schemeClr val="tx1"/>
                </a:solidFill>
              </a:rPr>
              <a:t>徐从伟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Detector </a:t>
            </a:r>
            <a:r>
              <a:rPr lang="en-US" altLang="zh-CN" dirty="0" smtClean="0">
                <a:solidFill>
                  <a:schemeClr val="tx1"/>
                </a:solidFill>
              </a:rPr>
              <a:t>owner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dirty="0">
                <a:solidFill>
                  <a:schemeClr val="tx1"/>
                </a:solidFill>
              </a:rPr>
              <a:t>陈长</a:t>
            </a:r>
            <a:r>
              <a:rPr lang="zh-CN" altLang="en-US" dirty="0" smtClean="0">
                <a:solidFill>
                  <a:schemeClr val="tx1"/>
                </a:solidFill>
              </a:rPr>
              <a:t>坚 </a:t>
            </a:r>
            <a:r>
              <a:rPr lang="en-US" altLang="zh-CN" smtClean="0">
                <a:solidFill>
                  <a:schemeClr val="tx1"/>
                </a:solidFill>
              </a:rPr>
              <a:t>Kira owner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讲师个人介绍</a:t>
            </a:r>
            <a:r>
              <a:rPr lang="en-US" dirty="0" smtClean="0"/>
              <a:t/>
            </a:r>
            <a:br>
              <a:rPr lang="en-US" dirty="0" smtClean="0"/>
            </a:b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5748" y="433455"/>
            <a:ext cx="7137745" cy="635000"/>
          </a:xfrm>
        </p:spPr>
        <p:txBody>
          <a:bodyPr/>
          <a:lstStyle/>
          <a:p>
            <a:r>
              <a:rPr lang="en-US" altLang="zh-CN" dirty="0" smtClean="0"/>
              <a:t>Q&amp;A</a:t>
            </a:r>
            <a:endParaRPr lang="zh-CN" alt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38148" y="3363560"/>
            <a:ext cx="7137745" cy="635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543257" y="2940866"/>
            <a:ext cx="7137745" cy="635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lvl="0" indent="-342900">
              <a:spcBef>
                <a:spcPct val="20000"/>
              </a:spcBef>
            </a:pPr>
            <a:endParaRPr lang="zh-CN" altLang="en-US" sz="2800" b="1" dirty="0">
              <a:solidFill>
                <a:srgbClr val="CC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5748" y="433455"/>
            <a:ext cx="7137745" cy="635000"/>
          </a:xfrm>
        </p:spPr>
        <p:txBody>
          <a:bodyPr/>
          <a:lstStyle/>
          <a:p>
            <a:pPr lvl="0"/>
            <a:r>
              <a:rPr lang="en-US" altLang="zh-CN" dirty="0" smtClean="0"/>
              <a:t>Recruitment</a:t>
            </a:r>
            <a:endParaRPr lang="zh-CN" altLang="en-US" dirty="0" smtClean="0"/>
          </a:p>
        </p:txBody>
      </p:sp>
      <p:sp>
        <p:nvSpPr>
          <p:cNvPr id="3" name="矩形 2"/>
          <p:cNvSpPr/>
          <p:nvPr/>
        </p:nvSpPr>
        <p:spPr>
          <a:xfrm>
            <a:off x="647699" y="1315876"/>
            <a:ext cx="71074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熟悉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storm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mongo</a:t>
            </a:r>
            <a:r>
              <a:rPr lang="zh-CN" altLang="en-US" dirty="0" smtClean="0"/>
              <a:t>等分布式应用集群部署、开发和维护</a:t>
            </a:r>
          </a:p>
          <a:p>
            <a:r>
              <a:rPr lang="zh-CN" altLang="en-US" dirty="0" smtClean="0"/>
              <a:t>熟悉至少一个开源项目的源码</a:t>
            </a:r>
          </a:p>
          <a:p>
            <a:r>
              <a:rPr lang="zh-CN" altLang="en-US" dirty="0" smtClean="0"/>
              <a:t>熟悉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架构原理</a:t>
            </a:r>
            <a:r>
              <a:rPr lang="en-US" altLang="zh-CN" dirty="0" smtClean="0"/>
              <a:t>;</a:t>
            </a:r>
          </a:p>
          <a:p>
            <a:r>
              <a:rPr lang="zh-CN" altLang="en-US" dirty="0" smtClean="0"/>
              <a:t>熟悉多线程编程技术</a:t>
            </a:r>
            <a:r>
              <a:rPr lang="en-US" altLang="zh-CN" dirty="0" smtClean="0"/>
              <a:t>;</a:t>
            </a:r>
          </a:p>
          <a:p>
            <a:r>
              <a:rPr lang="zh-CN" altLang="en-US" dirty="0" smtClean="0"/>
              <a:t>熟悉</a:t>
            </a:r>
            <a:r>
              <a:rPr lang="en-US" altLang="zh-CN" dirty="0" err="1" smtClean="0"/>
              <a:t>jvm</a:t>
            </a:r>
            <a:r>
              <a:rPr lang="zh-CN" altLang="en-US" dirty="0" smtClean="0"/>
              <a:t>运行机制及内存管理</a:t>
            </a:r>
          </a:p>
          <a:p>
            <a:r>
              <a:rPr lang="zh-CN" altLang="en-US" dirty="0" smtClean="0"/>
              <a:t>熟悉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操作系统，熟悉脚本编程；</a:t>
            </a:r>
          </a:p>
          <a:p>
            <a:r>
              <a:rPr lang="zh-CN" altLang="en-US" dirty="0" smtClean="0"/>
              <a:t>熟悉</a:t>
            </a:r>
            <a:r>
              <a:rPr lang="en-US" altLang="zh-CN" dirty="0" smtClean="0"/>
              <a:t>OOD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OOP</a:t>
            </a:r>
            <a:r>
              <a:rPr lang="zh-CN" altLang="en-US" dirty="0" smtClean="0"/>
              <a:t>以及设计模式等基本设计方法，熟悉</a:t>
            </a:r>
            <a:r>
              <a:rPr lang="en-US" altLang="zh-CN" dirty="0" smtClean="0"/>
              <a:t>UML</a:t>
            </a:r>
            <a:r>
              <a:rPr lang="zh-CN" altLang="en-US" dirty="0" smtClean="0"/>
              <a:t>；</a:t>
            </a:r>
          </a:p>
          <a:p>
            <a:r>
              <a:rPr lang="zh-CN" altLang="en-US" dirty="0" smtClean="0"/>
              <a:t>熟悉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前端技术（</a:t>
            </a:r>
            <a:r>
              <a:rPr lang="en-US" altLang="zh-CN" dirty="0" err="1" smtClean="0"/>
              <a:t>jQuery,ext</a:t>
            </a:r>
            <a:r>
              <a:rPr lang="zh-CN" altLang="en-US" dirty="0" smtClean="0"/>
              <a:t>等开发框架任意一种）；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5748" y="433455"/>
            <a:ext cx="7137745" cy="635000"/>
          </a:xfrm>
        </p:spPr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7426" y="2786332"/>
            <a:ext cx="3825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  <a:endParaRPr lang="zh-CN" altLang="en-US" sz="4000" b="1" dirty="0">
              <a:solidFill>
                <a:schemeClr val="tx2"/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课程目录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ahoma" pitchFamily="34" charset="0"/>
                <a:cs typeface="Tahoma" pitchFamily="34" charset="0"/>
              </a:rPr>
              <a:t>-</a:t>
            </a:r>
            <a:r>
              <a:rPr lang="en-US" sz="3200" dirty="0" smtClean="0">
                <a:latin typeface="Tahoma" pitchFamily="34" charset="0"/>
                <a:cs typeface="Tahoma" pitchFamily="34" charset="0"/>
              </a:rPr>
              <a:t>Hedwig</a:t>
            </a:r>
            <a:r>
              <a:rPr lang="zh-CN" altLang="en-US" sz="3200" dirty="0" smtClean="0"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smtClean="0">
                <a:latin typeface="Tahoma" pitchFamily="34" charset="0"/>
                <a:cs typeface="Tahoma" pitchFamily="34" charset="0"/>
              </a:rPr>
              <a:t>Origin </a:t>
            </a:r>
          </a:p>
          <a:p>
            <a:r>
              <a:rPr lang="en-US" altLang="zh-CN" sz="3200" dirty="0" smtClean="0">
                <a:latin typeface="Tahoma" pitchFamily="34" charset="0"/>
                <a:cs typeface="Tahoma" pitchFamily="34" charset="0"/>
              </a:rPr>
              <a:t>-Architecture </a:t>
            </a:r>
            <a:r>
              <a:rPr lang="en-US" sz="3200" dirty="0" smtClean="0">
                <a:latin typeface="Tahoma" pitchFamily="34" charset="0"/>
                <a:cs typeface="Tahoma" pitchFamily="34" charset="0"/>
              </a:rPr>
              <a:t>Bird View</a:t>
            </a:r>
          </a:p>
          <a:p>
            <a:r>
              <a:rPr lang="en-US" altLang="zh-CN" sz="3200" dirty="0" smtClean="0">
                <a:latin typeface="Tahoma" pitchFamily="34" charset="0"/>
                <a:cs typeface="Tahoma" pitchFamily="34" charset="0"/>
              </a:rPr>
              <a:t>-</a:t>
            </a:r>
            <a:r>
              <a:rPr lang="en-US" sz="3200" dirty="0" smtClean="0">
                <a:latin typeface="Tahoma" pitchFamily="34" charset="0"/>
                <a:cs typeface="Tahoma" pitchFamily="34" charset="0"/>
              </a:rPr>
              <a:t>Why Hedwig</a:t>
            </a:r>
          </a:p>
          <a:p>
            <a:r>
              <a:rPr lang="en-US" altLang="zh-CN" sz="3200" dirty="0" smtClean="0">
                <a:latin typeface="Tahoma" pitchFamily="34" charset="0"/>
                <a:cs typeface="Tahoma" pitchFamily="34" charset="0"/>
              </a:rPr>
              <a:t>-</a:t>
            </a:r>
            <a:r>
              <a:rPr lang="en-US" sz="3200" dirty="0" smtClean="0">
                <a:latin typeface="Tahoma" pitchFamily="34" charset="0"/>
                <a:cs typeface="Tahoma" pitchFamily="34" charset="0"/>
              </a:rPr>
              <a:t>Key Feature</a:t>
            </a:r>
            <a:r>
              <a:rPr lang="en-US" altLang="zh-CN" sz="3200" dirty="0" smtClean="0">
                <a:latin typeface="Tahoma" pitchFamily="34" charset="0"/>
                <a:cs typeface="Tahoma" pitchFamily="34" charset="0"/>
              </a:rPr>
              <a:t>s</a:t>
            </a:r>
          </a:p>
          <a:p>
            <a:r>
              <a:rPr lang="en-US" altLang="zh-CN" sz="3200" dirty="0" smtClean="0">
                <a:latin typeface="Tahoma" pitchFamily="34" charset="0"/>
                <a:cs typeface="Tahoma" pitchFamily="34" charset="0"/>
              </a:rPr>
              <a:t>-</a:t>
            </a:r>
            <a:r>
              <a:rPr lang="en-US" sz="3200" dirty="0" smtClean="0">
                <a:latin typeface="Tahoma" pitchFamily="34" charset="0"/>
                <a:cs typeface="Tahoma" pitchFamily="34" charset="0"/>
              </a:rPr>
              <a:t>Future</a:t>
            </a:r>
            <a:endParaRPr lang="zh-CN" altLang="en-US" sz="3200" dirty="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82231" y="407576"/>
            <a:ext cx="7137745" cy="635000"/>
          </a:xfrm>
        </p:spPr>
        <p:txBody>
          <a:bodyPr/>
          <a:lstStyle/>
          <a:p>
            <a:r>
              <a:rPr lang="en-US" dirty="0" smtClean="0">
                <a:latin typeface="Tahoma" pitchFamily="34" charset="0"/>
                <a:cs typeface="Tahoma" pitchFamily="34" charset="0"/>
              </a:rPr>
              <a:t>Hedwig</a:t>
            </a:r>
            <a:r>
              <a:rPr lang="zh-CN" altLang="en-US" dirty="0" smtClean="0">
                <a:latin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latin typeface="Tahoma" pitchFamily="34" charset="0"/>
                <a:cs typeface="Tahoma" pitchFamily="34" charset="0"/>
              </a:rPr>
              <a:t>Origin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6993" y="1298484"/>
            <a:ext cx="4743450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08111" y="424829"/>
            <a:ext cx="7137745" cy="635000"/>
          </a:xfrm>
        </p:spPr>
        <p:txBody>
          <a:bodyPr/>
          <a:lstStyle/>
          <a:p>
            <a:r>
              <a:rPr lang="en-US" dirty="0" smtClean="0"/>
              <a:t>Bird View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1398" y="1220848"/>
            <a:ext cx="6048375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3001" y="424828"/>
            <a:ext cx="7137745" cy="635000"/>
          </a:xfrm>
        </p:spPr>
        <p:txBody>
          <a:bodyPr/>
          <a:lstStyle/>
          <a:p>
            <a:r>
              <a:rPr lang="en-US" dirty="0" smtClean="0"/>
              <a:t>Why Hedwig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2519" y="1284066"/>
            <a:ext cx="757399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Shared not</a:t>
            </a:r>
            <a:r>
              <a:rPr lang="en-US" altLang="zh-CN" sz="2400" dirty="0" smtClean="0"/>
              <a:t>h</a:t>
            </a:r>
            <a:r>
              <a:rPr lang="en-US" sz="2400" dirty="0" smtClean="0"/>
              <a:t>ing Architecture. </a:t>
            </a:r>
          </a:p>
          <a:p>
            <a:r>
              <a:rPr lang="en-US" sz="2400" dirty="0" smtClean="0"/>
              <a:t>Scalability, High-Availability, Reliability</a:t>
            </a:r>
            <a:endParaRPr lang="zh-CN" alt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Staged Event Drive Architecture.</a:t>
            </a:r>
            <a:endParaRPr lang="zh-CN" altLang="en-US" sz="2400" dirty="0" smtClean="0"/>
          </a:p>
          <a:p>
            <a:r>
              <a:rPr lang="en-US" sz="2400" dirty="0" smtClean="0"/>
              <a:t>Maintainability, Extensibility</a:t>
            </a:r>
            <a:endParaRPr lang="zh-CN" alt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Peer-to-Peer Communication</a:t>
            </a:r>
            <a:endParaRPr lang="zh-CN" altLang="en-US" sz="2400" dirty="0" smtClean="0"/>
          </a:p>
          <a:p>
            <a:r>
              <a:rPr lang="en-US" sz="2400" dirty="0" smtClean="0"/>
              <a:t>Performance, Decentralized</a:t>
            </a:r>
            <a:endParaRPr lang="zh-CN" alt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Publish-Subscribe </a:t>
            </a:r>
            <a:endParaRPr lang="zh-CN" altLang="en-US" sz="2400" dirty="0" smtClean="0"/>
          </a:p>
          <a:p>
            <a:r>
              <a:rPr lang="en-US" sz="2400" dirty="0" smtClean="0"/>
              <a:t>Maintainability, Manageability</a:t>
            </a:r>
            <a:endParaRPr lang="zh-CN" alt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Mimic biological systems</a:t>
            </a:r>
            <a:endParaRPr lang="zh-CN" altLang="en-US" sz="2400" dirty="0" smtClean="0"/>
          </a:p>
          <a:p>
            <a:r>
              <a:rPr lang="en-US" sz="2400" dirty="0" smtClean="0"/>
              <a:t>Self-regulation, Self-healing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41023" y="433456"/>
            <a:ext cx="7137745" cy="635000"/>
          </a:xfrm>
        </p:spPr>
        <p:txBody>
          <a:bodyPr/>
          <a:lstStyle/>
          <a:p>
            <a:r>
              <a:rPr lang="en-US" dirty="0" smtClean="0"/>
              <a:t>Key Feature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77096" y="1521956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Customized Protocol</a:t>
            </a:r>
            <a:endParaRPr lang="zh-CN" altLang="en-US" dirty="0" smtClean="0"/>
          </a:p>
          <a:p>
            <a:endParaRPr lang="en-US" dirty="0" smtClean="0"/>
          </a:p>
          <a:p>
            <a:r>
              <a:rPr lang="en-US" dirty="0" smtClean="0"/>
              <a:t>Two phase Request &amp; failover</a:t>
            </a:r>
            <a:endParaRPr lang="zh-CN" altLang="en-US" dirty="0" smtClean="0"/>
          </a:p>
          <a:p>
            <a:endParaRPr lang="en-US" dirty="0" smtClean="0"/>
          </a:p>
          <a:p>
            <a:r>
              <a:rPr lang="en-US" dirty="0" smtClean="0"/>
              <a:t>Throttle client &amp; server</a:t>
            </a:r>
            <a:endParaRPr lang="zh-CN" altLang="en-US" dirty="0" smtClean="0"/>
          </a:p>
          <a:p>
            <a:endParaRPr lang="en-US" dirty="0" smtClean="0"/>
          </a:p>
          <a:p>
            <a:r>
              <a:rPr lang="en-US" dirty="0" smtClean="0"/>
              <a:t>Software load balance </a:t>
            </a:r>
            <a:endParaRPr lang="zh-CN" altLang="en-US" dirty="0" smtClean="0"/>
          </a:p>
          <a:p>
            <a:endParaRPr lang="en-US" dirty="0" smtClean="0"/>
          </a:p>
          <a:p>
            <a:r>
              <a:rPr lang="en-US" dirty="0" err="1" smtClean="0"/>
              <a:t>Sharding</a:t>
            </a:r>
            <a:r>
              <a:rPr lang="en-US" dirty="0" smtClean="0"/>
              <a:t> / group</a:t>
            </a:r>
            <a:endParaRPr lang="zh-CN" altLang="en-US" dirty="0" smtClean="0"/>
          </a:p>
          <a:p>
            <a:endParaRPr lang="en-US" dirty="0" smtClean="0"/>
          </a:p>
          <a:p>
            <a:r>
              <a:rPr lang="en-US" dirty="0" smtClean="0"/>
              <a:t>Service switcher (open/close ) </a:t>
            </a:r>
            <a:endParaRPr lang="zh-CN" altLang="en-US" dirty="0" smtClean="0"/>
          </a:p>
          <a:p>
            <a:endParaRPr lang="en-US" dirty="0" smtClean="0"/>
          </a:p>
          <a:p>
            <a:r>
              <a:rPr lang="en-US" dirty="0" smtClean="0"/>
              <a:t>Request life cycle monitor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3001" y="424829"/>
            <a:ext cx="7137745" cy="635000"/>
          </a:xfrm>
        </p:spPr>
        <p:txBody>
          <a:bodyPr/>
          <a:lstStyle/>
          <a:p>
            <a:r>
              <a:rPr lang="en-US" dirty="0" smtClean="0"/>
              <a:t>Two phase Request &amp; failover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8953" y="1895805"/>
            <a:ext cx="7212012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669277" y="1415534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Hedwig Client Thread model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3001" y="424829"/>
            <a:ext cx="7137745" cy="635000"/>
          </a:xfrm>
        </p:spPr>
        <p:txBody>
          <a:bodyPr/>
          <a:lstStyle/>
          <a:p>
            <a:r>
              <a:rPr lang="en-US" dirty="0" smtClean="0"/>
              <a:t>Request Process Flow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642" y="1404668"/>
            <a:ext cx="75787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template">
  <a:themeElements>
    <a:clrScheme name="Yihaodian Colors">
      <a:dk1>
        <a:srgbClr val="474747"/>
      </a:dk1>
      <a:lt1>
        <a:srgbClr val="FFFFFF"/>
      </a:lt1>
      <a:dk2>
        <a:srgbClr val="C00000"/>
      </a:dk2>
      <a:lt2>
        <a:srgbClr val="FFFFFF"/>
      </a:lt2>
      <a:accent1>
        <a:srgbClr val="C00000"/>
      </a:accent1>
      <a:accent2>
        <a:srgbClr val="474747"/>
      </a:accent2>
      <a:accent3>
        <a:srgbClr val="808080"/>
      </a:accent3>
      <a:accent4>
        <a:srgbClr val="387489"/>
      </a:accent4>
      <a:accent5>
        <a:srgbClr val="006600"/>
      </a:accent5>
      <a:accent6>
        <a:srgbClr val="660066"/>
      </a:accent6>
      <a:hlink>
        <a:srgbClr val="C00000"/>
      </a:hlink>
      <a:folHlink>
        <a:srgbClr val="4D9AB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algn="ctr">
          <a:noFill/>
          <a:miter lim="800000"/>
          <a:headEnd/>
          <a:tailEnd/>
        </a:ln>
        <a:effectLst/>
        <a:scene3d>
          <a:camera prst="orthographicFront"/>
          <a:lightRig rig="legacyFlat3" dir="b"/>
        </a:scene3d>
        <a:sp3d extrusionH="430200" contourW="12700" prstMaterial="legacyMatte">
          <a:extrusionClr>
            <a:schemeClr val="bg1"/>
          </a:extrusionClr>
          <a:contourClr>
            <a:schemeClr val="bg1"/>
          </a:contourClr>
        </a:sp3d>
      </a:spPr>
      <a:bodyPr wrap="square" rtlCol="0" anchor="ctr">
        <a:flatTx/>
      </a:bodyPr>
      <a:lstStyle>
        <a:defPPr marL="180975" algn="ctr" latinLnBrk="1">
          <a:spcBef>
            <a:spcPct val="0"/>
          </a:spcBef>
          <a:buClrTx/>
          <a:defRPr kumimoji="1" sz="1600" dirty="0" err="1" smtClean="0">
            <a:solidFill>
              <a:schemeClr val="bg1"/>
            </a:solidFill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214</TotalTime>
  <Words>296</Words>
  <Application>Microsoft Office PowerPoint</Application>
  <PresentationFormat>A4 纸张(210x297 毫米)</PresentationFormat>
  <Paragraphs>92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宋体</vt:lpstr>
      <vt:lpstr>微软雅黑</vt:lpstr>
      <vt:lpstr>黑体</vt:lpstr>
      <vt:lpstr>Arial</vt:lpstr>
      <vt:lpstr>Calibri</vt:lpstr>
      <vt:lpstr>Tahoma</vt:lpstr>
      <vt:lpstr>ppt template</vt:lpstr>
      <vt:lpstr>PowerPoint 演示文稿</vt:lpstr>
      <vt:lpstr>讲师个人介绍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Archer</dc:creator>
  <cp:lastModifiedBy>archer</cp:lastModifiedBy>
  <cp:revision>31</cp:revision>
  <dcterms:created xsi:type="dcterms:W3CDTF">2013-05-14T05:19:53Z</dcterms:created>
  <dcterms:modified xsi:type="dcterms:W3CDTF">2015-07-29T01:54:03Z</dcterms:modified>
</cp:coreProperties>
</file>